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/>
    <p:restoredTop sz="94621"/>
  </p:normalViewPr>
  <p:slideViewPr>
    <p:cSldViewPr snapToGrid="0" snapToObjects="1">
      <p:cViewPr>
        <p:scale>
          <a:sx n="82" d="100"/>
          <a:sy n="82" d="100"/>
        </p:scale>
        <p:origin x="116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29/09/2017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Urban Indicators</a:t>
            </a:r>
            <a:endParaRPr lang="en-GB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Alex D Singleton, Seth E </a:t>
            </a:r>
            <a:r>
              <a:rPr lang="en-GB" dirty="0" err="1" smtClean="0"/>
              <a:t>Spielman</a:t>
            </a:r>
            <a:r>
              <a:rPr lang="en-GB" dirty="0" smtClean="0"/>
              <a:t>, David C </a:t>
            </a:r>
            <a:r>
              <a:rPr lang="en-GB" dirty="0" err="1" smtClean="0"/>
              <a:t>Folch</a:t>
            </a:r>
            <a:r>
              <a:rPr lang="en-GB" dirty="0" smtClean="0"/>
              <a:t> (2017) Urban Analytics.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Indicators have a history of use in the description of different aspects of urban geography</a:t>
            </a:r>
          </a:p>
          <a:p>
            <a:r>
              <a:rPr lang="en-GB" dirty="0" smtClean="0"/>
              <a:t>They are usually used to describe latent structure</a:t>
            </a:r>
          </a:p>
          <a:p>
            <a:pPr lvl="1"/>
            <a:r>
              <a:rPr lang="en-GB" dirty="0" smtClean="0"/>
              <a:t>Often multidimensional in terms of input</a:t>
            </a:r>
          </a:p>
          <a:p>
            <a:r>
              <a:rPr lang="en-GB" dirty="0" smtClean="0"/>
              <a:t>No single way of building </a:t>
            </a:r>
            <a:r>
              <a:rPr lang="en-GB" smtClean="0"/>
              <a:t>an index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88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Composite indicators have a history of use within cities. </a:t>
            </a:r>
          </a:p>
          <a:p>
            <a:r>
              <a:rPr lang="en-US" dirty="0"/>
              <a:t>There are differences between univariate and multivariate indices and their </a:t>
            </a:r>
            <a:r>
              <a:rPr lang="en-US" dirty="0" smtClean="0"/>
              <a:t>application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composite index takes many different input variables and reduces them into a single number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They are widely used because some things </a:t>
            </a:r>
            <a:r>
              <a:rPr lang="en-US" dirty="0" smtClean="0"/>
              <a:t>we want to measure in urban areas </a:t>
            </a:r>
            <a:r>
              <a:rPr lang="en-US" dirty="0"/>
              <a:t>are a function of multiple inputs. </a:t>
            </a:r>
            <a:endParaRPr lang="en-US" dirty="0" smtClean="0"/>
          </a:p>
          <a:p>
            <a:pPr lvl="2"/>
            <a:r>
              <a:rPr lang="en-US" dirty="0" smtClean="0"/>
              <a:t>Wealth - </a:t>
            </a:r>
            <a:r>
              <a:rPr lang="en-US" dirty="0"/>
              <a:t>your salary, your property (e.g., house), and your investments </a:t>
            </a:r>
            <a:endParaRPr lang="en-US" dirty="0"/>
          </a:p>
          <a:p>
            <a:pPr lvl="1"/>
            <a:r>
              <a:rPr lang="en-US" dirty="0" smtClean="0"/>
              <a:t> Usually scaled </a:t>
            </a:r>
            <a:r>
              <a:rPr lang="mr-IN" dirty="0" smtClean="0"/>
              <a:t>–</a:t>
            </a:r>
            <a:r>
              <a:rPr lang="en-US" dirty="0" smtClean="0"/>
              <a:t> e.g. 0 </a:t>
            </a:r>
            <a:r>
              <a:rPr lang="mr-IN" dirty="0" smtClean="0"/>
              <a:t>–</a:t>
            </a:r>
            <a:r>
              <a:rPr lang="en-US" dirty="0" smtClean="0"/>
              <a:t> 100 or 0 </a:t>
            </a:r>
            <a:r>
              <a:rPr lang="mr-IN" dirty="0" smtClean="0"/>
              <a:t>–</a:t>
            </a:r>
            <a:r>
              <a:rPr lang="en-US" dirty="0" smtClean="0"/>
              <a:t> 1</a:t>
            </a:r>
          </a:p>
          <a:p>
            <a:r>
              <a:rPr lang="en-US" dirty="0" smtClean="0"/>
              <a:t>Inputs typically need rationale</a:t>
            </a:r>
          </a:p>
          <a:p>
            <a:r>
              <a:rPr lang="en-US" dirty="0" smtClean="0"/>
              <a:t>Input suitability </a:t>
            </a:r>
            <a:r>
              <a:rPr lang="en-US" dirty="0"/>
              <a:t>cannot be assumed to be applicable universally between </a:t>
            </a:r>
            <a:r>
              <a:rPr lang="en-US" dirty="0" smtClean="0"/>
              <a:t>different </a:t>
            </a:r>
            <a:r>
              <a:rPr lang="en-US" dirty="0"/>
              <a:t>geographic context </a:t>
            </a:r>
            <a:endParaRPr lang="en-US" dirty="0" smtClean="0"/>
          </a:p>
          <a:p>
            <a:r>
              <a:rPr lang="en-US" dirty="0" smtClean="0"/>
              <a:t>An index </a:t>
            </a:r>
            <a:r>
              <a:rPr lang="en-US" dirty="0"/>
              <a:t>can be multidimensional in terms of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outputs are univariate </a:t>
            </a:r>
            <a:r>
              <a:rPr lang="en-US" dirty="0" smtClean="0"/>
              <a:t>composites</a:t>
            </a:r>
          </a:p>
          <a:p>
            <a:pPr lvl="1"/>
            <a:r>
              <a:rPr lang="en-US" dirty="0" smtClean="0"/>
              <a:t>often </a:t>
            </a:r>
            <a:r>
              <a:rPr lang="en-US" dirty="0"/>
              <a:t>used to rank areas or partition into ranked groups.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0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Early Urban Index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172" y="1438168"/>
            <a:ext cx="5468679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22908" y="6176963"/>
            <a:ext cx="5835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Social Area Analysis </a:t>
            </a:r>
            <a:r>
              <a:rPr lang="en-GB" sz="1400" dirty="0"/>
              <a:t>of the Bay area, san Francisco </a:t>
            </a:r>
          </a:p>
          <a:p>
            <a:r>
              <a:rPr lang="en-GB" sz="1400" dirty="0"/>
              <a:t>Source: Map from ‘social area analysis’ by </a:t>
            </a:r>
            <a:r>
              <a:rPr lang="en-GB" sz="1400" dirty="0" err="1"/>
              <a:t>Eshref</a:t>
            </a:r>
            <a:r>
              <a:rPr lang="en-GB" sz="1400" dirty="0"/>
              <a:t> </a:t>
            </a:r>
            <a:r>
              <a:rPr lang="en-GB" sz="1400" dirty="0" err="1" smtClean="0"/>
              <a:t>Shevky</a:t>
            </a:r>
            <a:r>
              <a:rPr lang="en-GB" sz="1400" dirty="0" smtClean="0"/>
              <a:t> </a:t>
            </a:r>
            <a:r>
              <a:rPr lang="en-GB" sz="1400" dirty="0"/>
              <a:t>and Wendell </a:t>
            </a:r>
            <a:r>
              <a:rPr lang="en-GB" sz="1400" dirty="0" smtClean="0"/>
              <a:t>Bell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4296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Contemporary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</a:t>
            </a:r>
            <a:r>
              <a:rPr lang="en-US" dirty="0"/>
              <a:t>economic resources and the interventions they enable might be best </a:t>
            </a:r>
            <a:r>
              <a:rPr lang="en-US" dirty="0" smtClean="0"/>
              <a:t>targeted?</a:t>
            </a:r>
          </a:p>
          <a:p>
            <a:r>
              <a:rPr lang="en-US" dirty="0" smtClean="0"/>
              <a:t>UK </a:t>
            </a:r>
            <a:r>
              <a:rPr lang="mr-IN" dirty="0" smtClean="0"/>
              <a:t>–</a:t>
            </a:r>
            <a:r>
              <a:rPr lang="en-US" dirty="0" smtClean="0"/>
              <a:t> a number of Indices of Multiple Deprivation</a:t>
            </a:r>
          </a:p>
          <a:p>
            <a:r>
              <a:rPr lang="en-US" dirty="0" smtClean="0"/>
              <a:t>Latest English </a:t>
            </a:r>
            <a:r>
              <a:rPr lang="en-US" dirty="0"/>
              <a:t>indices of deprivation were released in </a:t>
            </a:r>
            <a:r>
              <a:rPr lang="en-US" dirty="0" smtClean="0"/>
              <a:t>2015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enerated </a:t>
            </a:r>
            <a:r>
              <a:rPr lang="en-US" dirty="0"/>
              <a:t>at the lower super output area (LSOA) scale (32,844 in England, with an average of 1,500 </a:t>
            </a:r>
            <a:r>
              <a:rPr lang="en-US" dirty="0" smtClean="0"/>
              <a:t>residents) 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55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Contemporary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Domains</a:t>
            </a:r>
          </a:p>
          <a:p>
            <a:pPr lvl="1"/>
            <a:r>
              <a:rPr lang="en-GB" dirty="0"/>
              <a:t>Employment deprivation </a:t>
            </a:r>
          </a:p>
          <a:p>
            <a:pPr lvl="1"/>
            <a:r>
              <a:rPr lang="en-GB" dirty="0" smtClean="0"/>
              <a:t>Education</a:t>
            </a:r>
            <a:r>
              <a:rPr lang="en-GB" dirty="0"/>
              <a:t>, skills, and training deprivation </a:t>
            </a:r>
          </a:p>
          <a:p>
            <a:pPr lvl="1"/>
            <a:r>
              <a:rPr lang="en-GB" dirty="0" smtClean="0"/>
              <a:t>Health </a:t>
            </a:r>
            <a:r>
              <a:rPr lang="en-GB" dirty="0"/>
              <a:t>deprivation and disability </a:t>
            </a:r>
          </a:p>
          <a:p>
            <a:pPr lvl="1"/>
            <a:r>
              <a:rPr lang="en-GB" dirty="0" smtClean="0"/>
              <a:t>Crime </a:t>
            </a:r>
            <a:endParaRPr lang="en-GB" dirty="0"/>
          </a:p>
          <a:p>
            <a:pPr lvl="1"/>
            <a:r>
              <a:rPr lang="en-GB" dirty="0" smtClean="0"/>
              <a:t>Barriers </a:t>
            </a:r>
            <a:r>
              <a:rPr lang="en-GB" dirty="0"/>
              <a:t>to housing and services </a:t>
            </a:r>
          </a:p>
          <a:p>
            <a:pPr lvl="1"/>
            <a:r>
              <a:rPr lang="en-GB" dirty="0" smtClean="0"/>
              <a:t>Living </a:t>
            </a:r>
            <a:r>
              <a:rPr lang="en-GB" dirty="0"/>
              <a:t>environment deprivation. </a:t>
            </a:r>
          </a:p>
          <a:p>
            <a:r>
              <a:rPr lang="en-GB" dirty="0" smtClean="0"/>
              <a:t>Data</a:t>
            </a:r>
          </a:p>
          <a:p>
            <a:pPr lvl="1"/>
            <a:r>
              <a:rPr lang="en-GB" dirty="0" smtClean="0"/>
              <a:t>Administrative Sources</a:t>
            </a:r>
          </a:p>
          <a:p>
            <a:r>
              <a:rPr lang="en-GB" dirty="0" smtClean="0"/>
              <a:t>Methods</a:t>
            </a:r>
          </a:p>
          <a:p>
            <a:pPr lvl="1"/>
            <a:r>
              <a:rPr lang="en-GB" dirty="0" smtClean="0"/>
              <a:t>Shrinkage technique</a:t>
            </a:r>
          </a:p>
          <a:p>
            <a:pPr lvl="1"/>
            <a:r>
              <a:rPr lang="en-GB" dirty="0" smtClean="0"/>
              <a:t>Combined </a:t>
            </a:r>
            <a:r>
              <a:rPr lang="en-GB" dirty="0"/>
              <a:t>through factor analysis 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85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Contemporary Index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804" y="1483507"/>
            <a:ext cx="7650391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99302" y="583484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smtClean="0"/>
              <a:t>The </a:t>
            </a:r>
            <a:r>
              <a:rPr lang="en-GB" sz="1400" dirty="0" err="1"/>
              <a:t>maps.cdrc.ac.uk</a:t>
            </a:r>
            <a:r>
              <a:rPr lang="en-GB" sz="1400" dirty="0"/>
              <a:t> website showing the change in IMD rank of LSOA between 2010 and 2015 </a:t>
            </a:r>
          </a:p>
          <a:p>
            <a:r>
              <a:rPr lang="en-GB" sz="1400" dirty="0"/>
              <a:t>Source: </a:t>
            </a:r>
            <a:r>
              <a:rPr lang="en-GB" sz="1400" dirty="0" err="1"/>
              <a:t>maps.cdrc.ac.uk</a:t>
            </a:r>
            <a:r>
              <a:rPr lang="en-GB" sz="1400" dirty="0"/>
              <a:t> is developed by Ollie O’Brien, University College London, UK. Reprinted with permission. </a:t>
            </a:r>
          </a:p>
        </p:txBody>
      </p:sp>
    </p:spTree>
    <p:extLst>
      <p:ext uri="{BB962C8B-B14F-4D97-AF65-F5344CB8AC3E}">
        <p14:creationId xmlns:p14="http://schemas.microsoft.com/office/powerpoint/2010/main" val="21020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an Index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indices are constructed from a range of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Could </a:t>
            </a:r>
            <a:r>
              <a:rPr lang="en-US" dirty="0"/>
              <a:t>be drawn from across multiple measurement scales </a:t>
            </a:r>
            <a:endParaRPr lang="en-US" dirty="0" smtClean="0"/>
          </a:p>
          <a:p>
            <a:r>
              <a:rPr lang="en-US" dirty="0" smtClean="0"/>
              <a:t>Typically use a standardization technique</a:t>
            </a:r>
          </a:p>
          <a:p>
            <a:pPr lvl="1"/>
            <a:r>
              <a:rPr lang="en-US" dirty="0" smtClean="0"/>
              <a:t>E.g. Z-Score</a:t>
            </a:r>
          </a:p>
          <a:p>
            <a:r>
              <a:rPr lang="en-US" dirty="0" smtClean="0"/>
              <a:t>Sum of raw or weighted scores</a:t>
            </a:r>
          </a:p>
          <a:p>
            <a:r>
              <a:rPr lang="en-US" dirty="0" smtClean="0"/>
              <a:t>There are many ways of building indices which range in complexity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28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an Index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33995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43350" y="5650293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Calculating an index using z-scores for: density; percent aged 65+; percent in poverty; and index of the three measures </a:t>
            </a:r>
          </a:p>
          <a:p>
            <a:r>
              <a:rPr lang="en-GB" sz="1400" dirty="0"/>
              <a:t>Source: authors’ own; data – Us Census Bureau, </a:t>
            </a:r>
            <a:r>
              <a:rPr lang="en-GB" sz="1400" dirty="0" smtClean="0"/>
              <a:t>American </a:t>
            </a:r>
            <a:r>
              <a:rPr lang="en-GB" sz="1400" dirty="0"/>
              <a:t>Community survey 2014 </a:t>
            </a:r>
          </a:p>
        </p:txBody>
      </p:sp>
    </p:spTree>
    <p:extLst>
      <p:ext uri="{BB962C8B-B14F-4D97-AF65-F5344CB8AC3E}">
        <p14:creationId xmlns:p14="http://schemas.microsoft.com/office/powerpoint/2010/main" val="703400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5216</TotalTime>
  <Words>435</Words>
  <Application>Microsoft Macintosh PowerPoint</Application>
  <PresentationFormat>On-screen Show (4:3)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Urban Indicators</vt:lpstr>
      <vt:lpstr>Learning Objectives</vt:lpstr>
      <vt:lpstr>Indices</vt:lpstr>
      <vt:lpstr>Early Urban Index</vt:lpstr>
      <vt:lpstr>Contemporary Index</vt:lpstr>
      <vt:lpstr>Contemporary Index</vt:lpstr>
      <vt:lpstr>Contemporary Index</vt:lpstr>
      <vt:lpstr>Building an Index</vt:lpstr>
      <vt:lpstr>Building an Index</vt:lpstr>
      <vt:lpstr>Conclusions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Singleton, Alexander</cp:lastModifiedBy>
  <cp:revision>273</cp:revision>
  <dcterms:created xsi:type="dcterms:W3CDTF">2017-09-18T06:06:42Z</dcterms:created>
  <dcterms:modified xsi:type="dcterms:W3CDTF">2017-09-29T08:14:39Z</dcterms:modified>
</cp:coreProperties>
</file>